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6" r:id="rId3"/>
    <p:sldId id="264" r:id="rId4"/>
    <p:sldId id="257" r:id="rId5"/>
    <p:sldId id="258" r:id="rId6"/>
    <p:sldId id="260" r:id="rId7"/>
    <p:sldId id="261" r:id="rId8"/>
    <p:sldId id="262" r:id="rId9"/>
    <p:sldId id="263" r:id="rId10"/>
    <p:sldId id="265" r:id="rId11"/>
    <p:sldId id="267" r:id="rId12"/>
    <p:sldId id="270" r:id="rId13"/>
    <p:sldId id="274" r:id="rId14"/>
    <p:sldId id="271" r:id="rId15"/>
    <p:sldId id="269" r:id="rId16"/>
    <p:sldId id="272" r:id="rId17"/>
    <p:sldId id="275" r:id="rId18"/>
    <p:sldId id="273" r:id="rId19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2EA5"/>
    <a:srgbClr val="134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7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EF8BFD-9049-4A1D-BDE7-9E61E8879F30}" type="datetimeFigureOut">
              <a:rPr lang="fi-FI" smtClean="0"/>
              <a:t>24.11.2015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BFFC27-B3B1-4401-AC41-7E061C71D1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05951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FFC27-B3B1-4401-AC41-7E061C71D142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70495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ipohjainen 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orakulmio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ctrTitle" hasCustomPrompt="1"/>
          </p:nvPr>
        </p:nvSpPr>
        <p:spPr>
          <a:xfrm>
            <a:off x="901824" y="2348880"/>
            <a:ext cx="7772400" cy="1470025"/>
          </a:xfrm>
          <a:noFill/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i-FI" dirty="0" smtClean="0"/>
              <a:t>Sinipohjainen otsikkodia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540000" y="6372000"/>
            <a:ext cx="180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1809737-D0A5-449A-9A04-4149B3AA891E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240000" y="6372000"/>
            <a:ext cx="288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10" name="Tekstiruutu 9"/>
          <p:cNvSpPr txBox="1"/>
          <p:nvPr userDrawn="1"/>
        </p:nvSpPr>
        <p:spPr>
          <a:xfrm>
            <a:off x="6516216" y="6453336"/>
            <a:ext cx="237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omnia.fi</a:t>
            </a:r>
            <a:endParaRPr lang="fi-FI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Kuva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90935"/>
            <a:ext cx="1512168" cy="536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006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kopohjainen_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uva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88640"/>
            <a:ext cx="1512168" cy="541535"/>
          </a:xfrm>
          <a:prstGeom prst="rect">
            <a:avLst/>
          </a:prstGeom>
        </p:spPr>
      </p:pic>
      <p:sp>
        <p:nvSpPr>
          <p:cNvPr id="9" name="Suorakulmio 8"/>
          <p:cNvSpPr/>
          <p:nvPr userDrawn="1"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Otsikko 1" title="Valkopohjainen otsikkodia"/>
          <p:cNvSpPr>
            <a:spLocks noGrp="1"/>
          </p:cNvSpPr>
          <p:nvPr>
            <p:ph type="ctrTitle" hasCustomPrompt="1"/>
          </p:nvPr>
        </p:nvSpPr>
        <p:spPr>
          <a:xfrm>
            <a:off x="901824" y="2348880"/>
            <a:ext cx="7772400" cy="1470025"/>
          </a:xfrm>
          <a:noFill/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i-FI" dirty="0" smtClean="0"/>
              <a:t>Valkopohjainen otsikkodia</a:t>
            </a:r>
            <a:endParaRPr lang="fi-FI" dirty="0"/>
          </a:p>
        </p:txBody>
      </p:sp>
      <p:sp>
        <p:nvSpPr>
          <p:cNvPr id="10" name="Tekstiruutu 9"/>
          <p:cNvSpPr txBox="1"/>
          <p:nvPr userDrawn="1"/>
        </p:nvSpPr>
        <p:spPr>
          <a:xfrm>
            <a:off x="6516216" y="6453336"/>
            <a:ext cx="237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omnia.fi</a:t>
            </a:r>
            <a:endParaRPr lang="fi-FI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540000" y="6372000"/>
            <a:ext cx="180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1809737-D0A5-449A-9A04-4149B3AA891E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16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240000" y="6372000"/>
            <a:ext cx="288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973854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Kuva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88640"/>
            <a:ext cx="1512168" cy="541535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83096" y="634678"/>
            <a:ext cx="8153400" cy="114300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83096" y="1960241"/>
            <a:ext cx="8153400" cy="3989039"/>
          </a:xfrm>
        </p:spPr>
        <p:txBody>
          <a:bodyPr/>
          <a:lstStyle>
            <a:lvl1pPr marL="342900" indent="-342900">
              <a:buClr>
                <a:schemeClr val="tx2"/>
              </a:buClr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17" name="Suorakulmio 16"/>
          <p:cNvSpPr/>
          <p:nvPr userDrawn="1"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8" name="Tekstiruutu 17"/>
          <p:cNvSpPr txBox="1"/>
          <p:nvPr userDrawn="1"/>
        </p:nvSpPr>
        <p:spPr>
          <a:xfrm>
            <a:off x="6516216" y="6453336"/>
            <a:ext cx="237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omnia.fi</a:t>
            </a:r>
            <a:endParaRPr lang="fi-FI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540000" y="6372000"/>
            <a:ext cx="180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1809737-D0A5-449A-9A04-4149B3AA891E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20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240000" y="6372000"/>
            <a:ext cx="288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09678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Kuva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88640"/>
            <a:ext cx="1512168" cy="541535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83096" y="634678"/>
            <a:ext cx="7511562" cy="114300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83096" y="1960241"/>
            <a:ext cx="3616896" cy="3989039"/>
          </a:xfrm>
        </p:spPr>
        <p:txBody>
          <a:bodyPr/>
          <a:lstStyle>
            <a:lvl1pPr marL="342900" indent="-342900">
              <a:buClr>
                <a:schemeClr val="tx2"/>
              </a:buClr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17" name="Suorakulmio 16"/>
          <p:cNvSpPr/>
          <p:nvPr userDrawn="1"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8" name="Tekstiruutu 17"/>
          <p:cNvSpPr txBox="1"/>
          <p:nvPr userDrawn="1"/>
        </p:nvSpPr>
        <p:spPr>
          <a:xfrm>
            <a:off x="6516216" y="6453336"/>
            <a:ext cx="237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omnia.fi</a:t>
            </a:r>
            <a:endParaRPr lang="fi-FI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540000" y="6372000"/>
            <a:ext cx="180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1809737-D0A5-449A-9A04-4149B3AA891E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20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240000" y="6372000"/>
            <a:ext cx="288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9" name="Sisällön paikkamerkki 2"/>
          <p:cNvSpPr>
            <a:spLocks noGrp="1"/>
          </p:cNvSpPr>
          <p:nvPr>
            <p:ph idx="12"/>
          </p:nvPr>
        </p:nvSpPr>
        <p:spPr>
          <a:xfrm>
            <a:off x="4777762" y="1960241"/>
            <a:ext cx="3616896" cy="3989039"/>
          </a:xfrm>
        </p:spPr>
        <p:txBody>
          <a:bodyPr/>
          <a:lstStyle>
            <a:lvl1pPr marL="342900" indent="-342900">
              <a:buClr>
                <a:schemeClr val="tx2"/>
              </a:buClr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26829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950912" y="274638"/>
            <a:ext cx="8085584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950912" y="1600201"/>
            <a:ext cx="8085584" cy="4349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9509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B2E54D-B054-423D-9039-FD098A7EF8B9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2605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5068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mnia.fi/web/aikuisopisto/tyoturvallisuuskortti-toukokuu" TargetMode="External"/><Relationship Id="rId2" Type="http://schemas.openxmlformats.org/officeDocument/2006/relationships/hyperlink" Target="http://www.tyoturvallisuuskortti.fi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540000" y="6372000"/>
            <a:ext cx="1800000" cy="360000"/>
          </a:xfrm>
        </p:spPr>
        <p:txBody>
          <a:bodyPr/>
          <a:lstStyle/>
          <a:p>
            <a:fld id="{9B6AC418-94E1-41F7-9331-9B2D106B5143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240000" y="6372000"/>
            <a:ext cx="2880000" cy="360000"/>
          </a:xfrm>
        </p:spPr>
        <p:txBody>
          <a:bodyPr/>
          <a:lstStyle/>
          <a:p>
            <a:r>
              <a:rPr lang="fi-FI" dirty="0" smtClean="0"/>
              <a:t>TOPO</a:t>
            </a:r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i-FI" altLang="fi-FI" sz="540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Työturvallisuus</a:t>
            </a:r>
            <a:endParaRPr lang="fi-FI" sz="5400" dirty="0"/>
          </a:p>
        </p:txBody>
      </p:sp>
    </p:spTree>
    <p:extLst>
      <p:ext uri="{BB962C8B-B14F-4D97-AF65-F5344CB8AC3E}">
        <p14:creationId xmlns:p14="http://schemas.microsoft.com/office/powerpoint/2010/main" val="330359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03300" y="86362"/>
            <a:ext cx="8153400" cy="1143000"/>
          </a:xfrm>
        </p:spPr>
        <p:txBody>
          <a:bodyPr/>
          <a:lstStyle/>
          <a:p>
            <a:r>
              <a:rPr lang="fi-FI" dirty="0" smtClean="0"/>
              <a:t>Laki nuorista työntekijöistä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03300" y="1229362"/>
            <a:ext cx="8153400" cy="4320480"/>
          </a:xfrm>
        </p:spPr>
        <p:txBody>
          <a:bodyPr>
            <a:normAutofit fontScale="92500" lnSpcReduction="10000"/>
          </a:bodyPr>
          <a:lstStyle/>
          <a:p>
            <a:r>
              <a:rPr lang="fi-FI" sz="2400" dirty="0" smtClean="0"/>
              <a:t>Koskee alle 18 v työntekijöitä</a:t>
            </a:r>
          </a:p>
          <a:p>
            <a:r>
              <a:rPr lang="fi-FI" sz="2400" dirty="0" err="1" smtClean="0"/>
              <a:t>STM:n</a:t>
            </a:r>
            <a:r>
              <a:rPr lang="fi-FI" sz="2400" dirty="0" smtClean="0"/>
              <a:t> </a:t>
            </a:r>
            <a:r>
              <a:rPr lang="fi-FI" sz="2400" dirty="0"/>
              <a:t>asetus nuorille työntekijöille vaarallisten töiden </a:t>
            </a:r>
            <a:r>
              <a:rPr lang="fi-FI" sz="2400" dirty="0" smtClean="0"/>
              <a:t>esimerkkiluettelosta 25.4.2012/188</a:t>
            </a:r>
          </a:p>
          <a:p>
            <a:endParaRPr lang="fi-FI" sz="2400" dirty="0" smtClean="0"/>
          </a:p>
          <a:p>
            <a:pPr marL="857250" lvl="1" indent="-457200">
              <a:buAutoNum type="arabicPeriod"/>
            </a:pPr>
            <a:r>
              <a:rPr lang="fi-FI" sz="2400" dirty="0" smtClean="0"/>
              <a:t>Mekaaniset vaaratekijät</a:t>
            </a:r>
          </a:p>
          <a:p>
            <a:pPr marL="857250" lvl="1" indent="-457200">
              <a:buAutoNum type="arabicPeriod"/>
            </a:pPr>
            <a:r>
              <a:rPr lang="fi-FI" sz="2400" dirty="0" smtClean="0"/>
              <a:t>Kemialliset vaaratekijät</a:t>
            </a:r>
          </a:p>
          <a:p>
            <a:pPr marL="857250" lvl="1" indent="-457200">
              <a:buAutoNum type="arabicPeriod"/>
            </a:pPr>
            <a:r>
              <a:rPr lang="fi-FI" sz="2400" dirty="0"/>
              <a:t>Fysikaaliset </a:t>
            </a:r>
            <a:r>
              <a:rPr lang="fi-FI" sz="2400" dirty="0" smtClean="0"/>
              <a:t>vaaratekijät </a:t>
            </a:r>
          </a:p>
          <a:p>
            <a:pPr marL="857250" lvl="1" indent="-457200">
              <a:buAutoNum type="arabicPeriod"/>
            </a:pPr>
            <a:r>
              <a:rPr lang="fi-FI" sz="2400" dirty="0" smtClean="0"/>
              <a:t>Sähköiset vaaratekijät</a:t>
            </a:r>
          </a:p>
          <a:p>
            <a:pPr marL="857250" lvl="1" indent="-457200">
              <a:buAutoNum type="arabicPeriod"/>
            </a:pPr>
            <a:r>
              <a:rPr lang="fi-FI" sz="2400" dirty="0"/>
              <a:t>Ruumiillinen </a:t>
            </a:r>
            <a:r>
              <a:rPr lang="fi-FI" sz="2400" dirty="0" smtClean="0"/>
              <a:t>liikarasitus </a:t>
            </a:r>
          </a:p>
          <a:p>
            <a:pPr marL="857250" lvl="1" indent="-457200">
              <a:buAutoNum type="arabicPeriod"/>
            </a:pPr>
            <a:r>
              <a:rPr lang="fi-FI" sz="2400" dirty="0"/>
              <a:t>Biologiset </a:t>
            </a:r>
            <a:r>
              <a:rPr lang="fi-FI" sz="2400" dirty="0" smtClean="0"/>
              <a:t>vaaratekijät </a:t>
            </a:r>
          </a:p>
          <a:p>
            <a:pPr marL="857250" lvl="1" indent="-457200">
              <a:buAutoNum type="arabicPeriod"/>
            </a:pPr>
            <a:r>
              <a:rPr lang="fi-FI" sz="2400" dirty="0" smtClean="0"/>
              <a:t>Muut</a:t>
            </a:r>
          </a:p>
          <a:p>
            <a:pPr marL="800100" lvl="2" indent="0">
              <a:buNone/>
            </a:pPr>
            <a:endParaRPr lang="fi-FI" sz="24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TOPO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31882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51520" y="289261"/>
            <a:ext cx="8153400" cy="763475"/>
          </a:xfrm>
        </p:spPr>
        <p:txBody>
          <a:bodyPr>
            <a:noAutofit/>
          </a:bodyPr>
          <a:lstStyle/>
          <a:p>
            <a:r>
              <a:rPr lang="fi-FI" altLang="fi-FI" b="0" dirty="0" smtClean="0">
                <a:solidFill>
                  <a:schemeClr val="tx1"/>
                </a:solidFill>
              </a:rPr>
              <a:t>Erityisen </a:t>
            </a:r>
            <a:r>
              <a:rPr lang="fi-FI" altLang="fi-FI" b="0" dirty="0">
                <a:solidFill>
                  <a:schemeClr val="tx1"/>
                </a:solidFill>
              </a:rPr>
              <a:t>haitallisia </a:t>
            </a:r>
            <a:r>
              <a:rPr lang="fi-FI" altLang="fi-FI" b="0" dirty="0" smtClean="0">
                <a:solidFill>
                  <a:schemeClr val="tx1"/>
                </a:solidFill>
              </a:rPr>
              <a:t>töitä ovat esimerkiksi: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TOPO</a:t>
            </a:r>
            <a:endParaRPr lang="fi-FI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251520" y="1079382"/>
            <a:ext cx="8640960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fi-FI" alt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Nuorelle työntekijälle liiallinen rasitus,</a:t>
            </a:r>
            <a:r>
              <a:rPr kumimoji="0" lang="fi-FI" altLang="fi-FI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fi-FI" alt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huomattava vastuu tai vaarat, joita nuoret eivät kykene tunnistamaan tai välttämään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fi-FI" alt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yksintyöskentely, kun siihen liittyy tapaturman tai väkivallan vaara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fi-FI" alt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psykiatristen potilaiden ja sosiaalisesti häiriintyneiden hoito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fi-FI" alt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kuolleiden käsittely ja kuljetus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fi-FI" alt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teurastus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fi-FI" alt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sukellus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fi-FI" alt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altistus haitallisesti myrkyllisille aineille jotka voivat vaikuttaa terveyteen pysyvästi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fi-FI" alt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palo- ja räjähdysvaarallisten aineiden ja helposti syttyvien nesteiden käsittely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fi-FI" alt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altistus haitalliselle säteilylle. </a:t>
            </a:r>
          </a:p>
        </p:txBody>
      </p:sp>
    </p:spTree>
    <p:extLst>
      <p:ext uri="{BB962C8B-B14F-4D97-AF65-F5344CB8AC3E}">
        <p14:creationId xmlns:p14="http://schemas.microsoft.com/office/powerpoint/2010/main" val="281800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Alle 18 vuotias oppija työpaikalla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400" dirty="0" smtClean="0"/>
              <a:t>16 vuotta täyttänyt nuori voi poikkeusluvalla (työsuojeluviranomaisen myöntämä) tehdä edellä mainittuja töitä, jos se on välttämätöntä nuoren ammatillisen kehityksen kannalta.</a:t>
            </a:r>
            <a:endParaRPr lang="fi-FI" sz="24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34888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Opiskelijoiden vakuutusturva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400" dirty="0" smtClean="0"/>
              <a:t>Opiskelija on työpaikalla tapahtuvan oppimisen ajan, kuten työntekijätkin, isännän vastuun mukaan työpaikan vakuutusturvan piirissä.</a:t>
            </a:r>
          </a:p>
          <a:p>
            <a:r>
              <a:rPr lang="fi-FI" sz="2400" dirty="0" smtClean="0"/>
              <a:t>Omnian vakuutusturva kattaa opiskelijan henkilökohtaisen korvausvastuun henkilö ja esinevahingoissa tuottamuksellisissa tapauksissa</a:t>
            </a:r>
          </a:p>
          <a:p>
            <a:r>
              <a:rPr lang="fi-FI" sz="2400" dirty="0" smtClean="0"/>
              <a:t>Omnian vakuutus kattaa </a:t>
            </a:r>
            <a:r>
              <a:rPr lang="fi-FI" sz="2400" dirty="0" smtClean="0"/>
              <a:t>opiskelijan </a:t>
            </a:r>
            <a:r>
              <a:rPr lang="fi-FI" sz="2400" dirty="0" smtClean="0"/>
              <a:t>työ- ja koulumatkatapaturmat suunnitellun työajan mukaan.</a:t>
            </a:r>
            <a:endParaRPr lang="fi-FI" sz="24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TOPO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876764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55576" y="-8926"/>
            <a:ext cx="8153400" cy="1143000"/>
          </a:xfrm>
        </p:spPr>
        <p:txBody>
          <a:bodyPr/>
          <a:lstStyle/>
          <a:p>
            <a:r>
              <a:rPr lang="fi-FI" dirty="0" smtClean="0"/>
              <a:t>Perehdyttäminen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83096" y="980728"/>
            <a:ext cx="8153400" cy="4968553"/>
          </a:xfrm>
        </p:spPr>
        <p:txBody>
          <a:bodyPr>
            <a:normAutofit fontScale="92500" lnSpcReduction="10000"/>
          </a:bodyPr>
          <a:lstStyle/>
          <a:p>
            <a:r>
              <a:rPr lang="fi-FI" sz="2400" dirty="0" smtClean="0"/>
              <a:t>Työpaikan velvollisuus on perehdyttää opiskelija työpaikan sääntöihin, työvälineisiin, laitteisiin ja yhteistyöhön.</a:t>
            </a:r>
          </a:p>
          <a:p>
            <a:pPr marL="0" indent="0">
              <a:buNone/>
            </a:pPr>
            <a:endParaRPr lang="fi-FI" sz="2400" dirty="0" smtClean="0"/>
          </a:p>
          <a:p>
            <a:r>
              <a:rPr lang="fi-FI" sz="2400" dirty="0" smtClean="0"/>
              <a:t>Perehdytysohjelma:</a:t>
            </a:r>
          </a:p>
          <a:p>
            <a:pPr lvl="1"/>
            <a:r>
              <a:rPr lang="fi-FI" sz="2400" dirty="0" smtClean="0"/>
              <a:t>liikenne ja liikkuminen</a:t>
            </a:r>
          </a:p>
          <a:p>
            <a:pPr lvl="1"/>
            <a:r>
              <a:rPr lang="fi-FI" sz="2400" dirty="0" smtClean="0"/>
              <a:t>päihteet ja tupakointi</a:t>
            </a:r>
          </a:p>
          <a:p>
            <a:pPr lvl="1"/>
            <a:r>
              <a:rPr lang="fi-FI" sz="2400" dirty="0" smtClean="0"/>
              <a:t>henkilösuojaimet ja työvaatetus</a:t>
            </a:r>
          </a:p>
          <a:p>
            <a:pPr lvl="1"/>
            <a:r>
              <a:rPr lang="fi-FI" sz="2400" dirty="0" smtClean="0"/>
              <a:t>luvanvaraiset työt</a:t>
            </a:r>
          </a:p>
          <a:p>
            <a:pPr lvl="1"/>
            <a:r>
              <a:rPr lang="fi-FI" sz="2400" dirty="0" smtClean="0"/>
              <a:t>siisteys ja järjestys</a:t>
            </a:r>
          </a:p>
          <a:p>
            <a:pPr lvl="1"/>
            <a:r>
              <a:rPr lang="fi-FI" sz="2400" dirty="0" smtClean="0"/>
              <a:t>jätteiden käsittely</a:t>
            </a:r>
          </a:p>
          <a:p>
            <a:pPr lvl="1"/>
            <a:r>
              <a:rPr lang="fi-FI" sz="2400" dirty="0" smtClean="0"/>
              <a:t>erityisolosuhteet tai toiminnot yhteisellä työpaikalla</a:t>
            </a:r>
          </a:p>
          <a:p>
            <a:pPr lvl="1"/>
            <a:r>
              <a:rPr lang="fi-FI" sz="2400" dirty="0" smtClean="0"/>
              <a:t>onnettomuustilanteessa toimiminen</a:t>
            </a:r>
          </a:p>
          <a:p>
            <a:pPr lvl="1"/>
            <a:r>
              <a:rPr lang="fi-FI" sz="2400" dirty="0" smtClean="0"/>
              <a:t>yhteyshenkilöt</a:t>
            </a:r>
            <a:endParaRPr lang="fi-FI" sz="24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TOPO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622415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55576" y="274442"/>
            <a:ext cx="8153400" cy="1143000"/>
          </a:xfrm>
        </p:spPr>
        <p:txBody>
          <a:bodyPr/>
          <a:lstStyle/>
          <a:p>
            <a:r>
              <a:rPr lang="fi-FI" dirty="0">
                <a:ea typeface="ＭＳ Ｐゴシック" charset="-128"/>
              </a:rPr>
              <a:t>Työterveyshuollon toteutusmuotoja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55328" y="1436898"/>
            <a:ext cx="7649344" cy="4320480"/>
          </a:xfrm>
        </p:spPr>
        <p:txBody>
          <a:bodyPr>
            <a:noAutofit/>
          </a:bodyPr>
          <a:lstStyle/>
          <a:p>
            <a:pPr indent="-274320">
              <a:lnSpc>
                <a:spcPct val="90000"/>
              </a:lnSpc>
              <a:defRPr/>
            </a:pPr>
            <a:r>
              <a:rPr lang="fi-FI" sz="2400" dirty="0">
                <a:ea typeface="ＭＳ Ｐゴシック" charset="-128"/>
              </a:rPr>
              <a:t>työpaikkaselvitysten ja toimenpide-ehdotusten tekeminen</a:t>
            </a:r>
          </a:p>
          <a:p>
            <a:pPr indent="-274320">
              <a:lnSpc>
                <a:spcPct val="90000"/>
              </a:lnSpc>
              <a:defRPr/>
            </a:pPr>
            <a:r>
              <a:rPr lang="fi-FI" sz="2400" dirty="0">
                <a:ea typeface="ＭＳ Ｐゴシック" charset="-128"/>
              </a:rPr>
              <a:t>työterveyshuollon toimintasuunnitelman laatiminen</a:t>
            </a:r>
          </a:p>
          <a:p>
            <a:pPr indent="-274320">
              <a:lnSpc>
                <a:spcPct val="90000"/>
              </a:lnSpc>
              <a:defRPr/>
            </a:pPr>
            <a:r>
              <a:rPr lang="fi-FI" sz="2400" dirty="0">
                <a:ea typeface="ＭＳ Ｐゴシック" charset="-128"/>
              </a:rPr>
              <a:t>terveydenseurantatarkastusten tarpeen määrittely ja toteutus</a:t>
            </a:r>
          </a:p>
          <a:p>
            <a:pPr indent="-274320">
              <a:lnSpc>
                <a:spcPct val="90000"/>
              </a:lnSpc>
              <a:defRPr/>
            </a:pPr>
            <a:r>
              <a:rPr lang="fi-FI" sz="2400" dirty="0">
                <a:ea typeface="ＭＳ Ｐゴシック" charset="-128"/>
              </a:rPr>
              <a:t>ergonomisten selvitysten tekeminen</a:t>
            </a:r>
          </a:p>
          <a:p>
            <a:pPr indent="-274320">
              <a:lnSpc>
                <a:spcPct val="90000"/>
              </a:lnSpc>
              <a:defRPr/>
            </a:pPr>
            <a:r>
              <a:rPr lang="fi-FI" sz="2400" dirty="0">
                <a:ea typeface="ＭＳ Ｐゴシック" charset="-128"/>
              </a:rPr>
              <a:t>ammatilliseen kuntoutukseen ohjaaminen</a:t>
            </a:r>
          </a:p>
          <a:p>
            <a:pPr indent="-274320">
              <a:lnSpc>
                <a:spcPct val="90000"/>
              </a:lnSpc>
              <a:defRPr/>
            </a:pPr>
            <a:r>
              <a:rPr lang="fi-FI" sz="2400" dirty="0">
                <a:ea typeface="ＭＳ Ｐゴシック" charset="-128"/>
              </a:rPr>
              <a:t>työkykyä ylläpitävän toiminnan suunnittelu ja toteutus </a:t>
            </a:r>
          </a:p>
          <a:p>
            <a:pPr indent="-274320">
              <a:lnSpc>
                <a:spcPct val="90000"/>
              </a:lnSpc>
              <a:defRPr/>
            </a:pPr>
            <a:r>
              <a:rPr lang="fi-FI" sz="2400" dirty="0">
                <a:ea typeface="ＭＳ Ｐゴシック" charset="-128"/>
              </a:rPr>
              <a:t>vajaakuntoisten työssä selviytymisen seuranta</a:t>
            </a:r>
          </a:p>
          <a:p>
            <a:pPr indent="-274320">
              <a:lnSpc>
                <a:spcPct val="90000"/>
              </a:lnSpc>
              <a:defRPr/>
            </a:pPr>
            <a:endParaRPr lang="fi-FI" sz="2400" dirty="0">
              <a:ea typeface="ＭＳ Ｐゴシック" charset="-128"/>
            </a:endParaRPr>
          </a:p>
          <a:p>
            <a:pPr indent="-274320">
              <a:lnSpc>
                <a:spcPct val="90000"/>
              </a:lnSpc>
              <a:buNone/>
              <a:defRPr/>
            </a:pPr>
            <a:r>
              <a:rPr lang="fi-FI" sz="2400" dirty="0">
                <a:ea typeface="ＭＳ Ｐゴシック" charset="-128"/>
              </a:rPr>
              <a:t>Halutessaan työnantaja voi ostaa myös sairaanhoitopalveluja osaksi työterveyshuoltoa</a:t>
            </a:r>
            <a:r>
              <a:rPr lang="fi-FI" sz="2400" dirty="0" smtClean="0">
                <a:ea typeface="ＭＳ Ｐゴシック" charset="-128"/>
              </a:rPr>
              <a:t>.</a:t>
            </a:r>
            <a:endParaRPr lang="fi-FI" sz="2400" dirty="0">
              <a:ea typeface="ＭＳ Ｐゴシック" charset="-128"/>
            </a:endParaRP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6674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TOPO</a:t>
            </a:r>
            <a:endParaRPr lang="fi-FI" dirty="0"/>
          </a:p>
        </p:txBody>
      </p:sp>
      <p:pic>
        <p:nvPicPr>
          <p:cNvPr id="8" name="Sisällön paikkamerkki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28" y="116632"/>
            <a:ext cx="9093176" cy="618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76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Epäasiallinen kohtelu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Keskustelkaa ryhmissä </a:t>
            </a:r>
          </a:p>
          <a:p>
            <a:r>
              <a:rPr lang="fi-FI" dirty="0" smtClean="0"/>
              <a:t>mitä on epäasiallinen kohtelu ja </a:t>
            </a:r>
          </a:p>
          <a:p>
            <a:r>
              <a:rPr lang="fi-FI" dirty="0" smtClean="0"/>
              <a:t>millainen toiminta työpaikalla ei ole</a:t>
            </a:r>
            <a:r>
              <a:rPr lang="fi-FI" dirty="0"/>
              <a:t> sitä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32235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27584" y="274442"/>
            <a:ext cx="8153400" cy="1143000"/>
          </a:xfrm>
        </p:spPr>
        <p:txBody>
          <a:bodyPr/>
          <a:lstStyle/>
          <a:p>
            <a:r>
              <a:rPr lang="fi-FI" dirty="0" smtClean="0"/>
              <a:t>Työturvallisuuskorttikoulutus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Sisällön paikkamerkki 6"/>
          <p:cNvSpPr>
            <a:spLocks noGrp="1"/>
          </p:cNvSpPr>
          <p:nvPr>
            <p:ph idx="1"/>
          </p:nvPr>
        </p:nvSpPr>
        <p:spPr>
          <a:xfrm>
            <a:off x="540000" y="1268760"/>
            <a:ext cx="8496496" cy="489654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i-FI" sz="2400" dirty="0">
                <a:hlinkClick r:id="rId2"/>
              </a:rPr>
              <a:t>http://www.tyoturvallisuuskortti.fi</a:t>
            </a:r>
            <a:r>
              <a:rPr lang="fi-FI" sz="2400" dirty="0" smtClean="0">
                <a:hlinkClick r:id="rId2"/>
              </a:rPr>
              <a:t>/</a:t>
            </a:r>
            <a:endParaRPr lang="fi-FI" sz="2400" dirty="0" smtClean="0"/>
          </a:p>
          <a:p>
            <a:pPr marL="0" indent="0">
              <a:buNone/>
            </a:pPr>
            <a:endParaRPr lang="fi-FI" sz="2400" b="1" dirty="0" smtClean="0"/>
          </a:p>
          <a:p>
            <a:pPr marL="0" indent="0">
              <a:buNone/>
            </a:pPr>
            <a:r>
              <a:rPr lang="fi-FI" sz="2400" b="1" dirty="0" smtClean="0"/>
              <a:t>Työturvallisuuskorttikäytännön </a:t>
            </a:r>
            <a:r>
              <a:rPr lang="fi-FI" sz="2400" b="1" dirty="0"/>
              <a:t>tavoitteena on</a:t>
            </a:r>
            <a:endParaRPr lang="fi-FI" sz="2400" dirty="0"/>
          </a:p>
          <a:p>
            <a:r>
              <a:rPr lang="fi-FI" sz="2400" dirty="0"/>
              <a:t>parantaa käytännön yhteistoimintaa yhteisillä työpaikoilla </a:t>
            </a:r>
            <a:endParaRPr lang="fi-FI" sz="2400" dirty="0" smtClean="0"/>
          </a:p>
          <a:p>
            <a:pPr marL="0" indent="0">
              <a:buNone/>
            </a:pPr>
            <a:r>
              <a:rPr lang="fi-FI" sz="2400" dirty="0" smtClean="0"/>
              <a:t>     tilaaja- </a:t>
            </a:r>
            <a:r>
              <a:rPr lang="fi-FI" sz="2400" dirty="0"/>
              <a:t>ja toimittajayritysten välillä</a:t>
            </a:r>
          </a:p>
          <a:p>
            <a:r>
              <a:rPr lang="fi-FI" sz="2400" dirty="0"/>
              <a:t>tukea työnopastusta yhteisillä työpaikoilla</a:t>
            </a:r>
          </a:p>
          <a:p>
            <a:r>
              <a:rPr lang="fi-FI" sz="2400" dirty="0"/>
              <a:t>antaa perustietoa työsuojelusta</a:t>
            </a:r>
          </a:p>
          <a:p>
            <a:r>
              <a:rPr lang="fi-FI" sz="2400" dirty="0"/>
              <a:t>vähentää eri tilaajien antamaa päällekkäistä koulutusta</a:t>
            </a:r>
          </a:p>
          <a:p>
            <a:r>
              <a:rPr lang="fi-FI" sz="2400" dirty="0"/>
              <a:t>herättää työpaikoilla kiinnostusta ja motivaatiota oman henkilöstön työturvallisuusosaamiseen</a:t>
            </a:r>
          </a:p>
          <a:p>
            <a:r>
              <a:rPr lang="fi-FI" sz="2400" dirty="0"/>
              <a:t>pyrkiä vähentämään työtapaturmia ja </a:t>
            </a:r>
            <a:r>
              <a:rPr lang="fi-FI" sz="2400" dirty="0" smtClean="0"/>
              <a:t>vaaratilanteita</a:t>
            </a:r>
          </a:p>
          <a:p>
            <a:pPr marL="0" indent="0">
              <a:buNone/>
            </a:pPr>
            <a:r>
              <a:rPr lang="fi-FI" sz="2400" dirty="0">
                <a:hlinkClick r:id="rId3"/>
              </a:rPr>
              <a:t>https://</a:t>
            </a:r>
            <a:r>
              <a:rPr lang="fi-FI" sz="2400" dirty="0" smtClean="0">
                <a:hlinkClick r:id="rId3"/>
              </a:rPr>
              <a:t>www.omnia.fi/web/aikuisopisto/tyoturvallisuuskortti-toukokuu</a:t>
            </a:r>
            <a:endParaRPr lang="fi-FI" sz="2400" dirty="0" smtClean="0"/>
          </a:p>
          <a:p>
            <a:pPr marL="0" indent="0">
              <a:buNone/>
            </a:pPr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7232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40000" y="125761"/>
            <a:ext cx="8153400" cy="1143000"/>
          </a:xfrm>
        </p:spPr>
        <p:txBody>
          <a:bodyPr/>
          <a:lstStyle/>
          <a:p>
            <a:r>
              <a:rPr lang="fi-FI" dirty="0" smtClean="0"/>
              <a:t>Työtapaturmat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TOPO</a:t>
            </a:r>
            <a:endParaRPr lang="fi-FI" dirty="0"/>
          </a:p>
        </p:txBody>
      </p:sp>
      <p:sp>
        <p:nvSpPr>
          <p:cNvPr id="7" name="Sisällön paikkamerkki 6"/>
          <p:cNvSpPr>
            <a:spLocks noGrp="1"/>
          </p:cNvSpPr>
          <p:nvPr>
            <p:ph idx="1"/>
          </p:nvPr>
        </p:nvSpPr>
        <p:spPr>
          <a:xfrm>
            <a:off x="603300" y="980728"/>
            <a:ext cx="8153400" cy="4680520"/>
          </a:xfrm>
        </p:spPr>
        <p:txBody>
          <a:bodyPr/>
          <a:lstStyle/>
          <a:p>
            <a:r>
              <a:rPr lang="fi-FI" dirty="0"/>
              <a:t>Vuonna 2012 </a:t>
            </a:r>
            <a:r>
              <a:rPr lang="fi-FI" dirty="0" smtClean="0"/>
              <a:t>tapaturmavakuutus korvasi 134 </a:t>
            </a:r>
            <a:r>
              <a:rPr lang="fi-FI" dirty="0"/>
              <a:t>961 </a:t>
            </a:r>
            <a:r>
              <a:rPr lang="fi-FI" dirty="0" smtClean="0"/>
              <a:t>työtapaturmaa</a:t>
            </a:r>
          </a:p>
          <a:p>
            <a:r>
              <a:rPr lang="fi-FI" dirty="0" smtClean="0"/>
              <a:t>Vuonna </a:t>
            </a:r>
            <a:r>
              <a:rPr lang="fi-FI" dirty="0"/>
              <a:t>2014 </a:t>
            </a:r>
            <a:r>
              <a:rPr lang="fi-FI" dirty="0" smtClean="0"/>
              <a:t>työtapaturmat </a:t>
            </a:r>
            <a:r>
              <a:rPr lang="fi-FI" dirty="0"/>
              <a:t>vähenivät </a:t>
            </a:r>
            <a:r>
              <a:rPr lang="fi-FI" dirty="0" smtClean="0"/>
              <a:t>5% yhteensä 117 000</a:t>
            </a:r>
            <a:endParaRPr lang="fi-FI" dirty="0"/>
          </a:p>
          <a:p>
            <a:endParaRPr lang="fi-FI" dirty="0"/>
          </a:p>
        </p:txBody>
      </p:sp>
      <p:pic>
        <p:nvPicPr>
          <p:cNvPr id="10" name="Kuva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232" y="1772816"/>
            <a:ext cx="5008168" cy="4354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071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/>
              <a:t>Palkansaajien korvatuista </a:t>
            </a:r>
            <a:r>
              <a:rPr lang="fi-FI" dirty="0" smtClean="0"/>
              <a:t>työpaikkatapaturmista aiheutui: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400" b="1" dirty="0" smtClean="0"/>
              <a:t>25 </a:t>
            </a:r>
            <a:r>
              <a:rPr lang="fi-FI" sz="2400" b="1" dirty="0"/>
              <a:t>% </a:t>
            </a:r>
            <a:r>
              <a:rPr lang="fi-FI" sz="2400" b="1" dirty="0" smtClean="0"/>
              <a:t>putoamisen</a:t>
            </a:r>
            <a:r>
              <a:rPr lang="fi-FI" sz="2400" b="1" dirty="0"/>
              <a:t>, </a:t>
            </a:r>
            <a:r>
              <a:rPr lang="fi-FI" sz="2400" b="1" dirty="0" smtClean="0"/>
              <a:t>hyppäämisen, kaatumisen</a:t>
            </a:r>
            <a:r>
              <a:rPr lang="fi-FI" sz="2400" b="1" dirty="0"/>
              <a:t>, liukastumisen seurauksena</a:t>
            </a:r>
          </a:p>
          <a:p>
            <a:r>
              <a:rPr lang="fi-FI" sz="2400" b="1" dirty="0" smtClean="0"/>
              <a:t>17 </a:t>
            </a:r>
            <a:r>
              <a:rPr lang="fi-FI" sz="2400" b="1" dirty="0"/>
              <a:t>% </a:t>
            </a:r>
            <a:r>
              <a:rPr lang="fi-FI" sz="2400" b="1" dirty="0" smtClean="0"/>
              <a:t>esineisiin </a:t>
            </a:r>
            <a:r>
              <a:rPr lang="fi-FI" sz="2400" b="1" dirty="0"/>
              <a:t>osumisesta </a:t>
            </a:r>
            <a:r>
              <a:rPr lang="fi-FI" sz="2400" b="1" dirty="0" smtClean="0"/>
              <a:t>tai takertumisista</a:t>
            </a:r>
            <a:endParaRPr lang="fi-FI" sz="2400" b="1" dirty="0"/>
          </a:p>
          <a:p>
            <a:r>
              <a:rPr lang="fi-FI" sz="2400" b="1" dirty="0" smtClean="0"/>
              <a:t>15 </a:t>
            </a:r>
            <a:r>
              <a:rPr lang="fi-FI" sz="2400" b="1" dirty="0"/>
              <a:t>% </a:t>
            </a:r>
            <a:r>
              <a:rPr lang="fi-FI" sz="2400" b="1" dirty="0" smtClean="0"/>
              <a:t>fyysisestä kuormittumisesta nostettaessa</a:t>
            </a:r>
            <a:r>
              <a:rPr lang="fi-FI" sz="2400" b="1" dirty="0"/>
              <a:t>, väännettäessä tai </a:t>
            </a:r>
            <a:r>
              <a:rPr lang="fi-FI" sz="2400" b="1" dirty="0" smtClean="0"/>
              <a:t>työnnettäessä taakkaa</a:t>
            </a:r>
            <a:endParaRPr lang="fi-FI" sz="2400" b="1" dirty="0"/>
          </a:p>
          <a:p>
            <a:r>
              <a:rPr lang="fi-FI" sz="2400" b="1" dirty="0" smtClean="0"/>
              <a:t>4 </a:t>
            </a:r>
            <a:r>
              <a:rPr lang="fi-FI" sz="2400" b="1" dirty="0"/>
              <a:t>% </a:t>
            </a:r>
            <a:r>
              <a:rPr lang="fi-FI" sz="2400" b="1" dirty="0" smtClean="0"/>
              <a:t>eläimistä, väkivallasta</a:t>
            </a:r>
            <a:r>
              <a:rPr lang="fi-FI" sz="2400" b="1" dirty="0"/>
              <a:t>, suojainten ohittamisesta </a:t>
            </a:r>
            <a:r>
              <a:rPr lang="fi-FI" sz="2400" b="1" dirty="0" smtClean="0"/>
              <a:t>tai järkyttävien </a:t>
            </a:r>
            <a:r>
              <a:rPr lang="fi-FI" sz="2400" b="1" dirty="0"/>
              <a:t>tilanteiden seurauksena</a:t>
            </a:r>
            <a:endParaRPr lang="fi-FI" sz="24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TOPO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40204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744" y="1481565"/>
            <a:ext cx="5508512" cy="5381379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971600" y="2348880"/>
            <a:ext cx="7772400" cy="3270225"/>
          </a:xfrm>
        </p:spPr>
        <p:txBody>
          <a:bodyPr/>
          <a:lstStyle/>
          <a:p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7" name="Suorakulmio 6"/>
          <p:cNvSpPr/>
          <p:nvPr/>
        </p:nvSpPr>
        <p:spPr>
          <a:xfrm>
            <a:off x="323528" y="653308"/>
            <a:ext cx="820891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/>
              <a:t>Vuonna 2012 työtapaturmissa kuoli yhteensä 48 </a:t>
            </a:r>
            <a:r>
              <a:rPr lang="fi-FI" sz="2400" dirty="0" smtClean="0"/>
              <a:t>työntekijää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 smtClean="0"/>
              <a:t>Vuonna 2013 kuoli 32 työntekijää</a:t>
            </a:r>
            <a:endParaRPr lang="fi-FI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3914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TOPO</a:t>
            </a:r>
          </a:p>
          <a:p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altLang="fi-FI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Työsuojelun tehtävät</a:t>
            </a:r>
            <a:endParaRPr lang="fi-FI" dirty="0"/>
          </a:p>
        </p:txBody>
      </p:sp>
      <p:sp>
        <p:nvSpPr>
          <p:cNvPr id="5" name="Sisällön paikkamerkk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altLang="fi-FI" sz="2400" dirty="0">
                <a:ea typeface="ＭＳ Ｐゴシック" panose="020B0600070205080204" pitchFamily="34" charset="-128"/>
                <a:cs typeface="Times New Roman" panose="02020603050405020304" pitchFamily="18" charset="0"/>
              </a:rPr>
              <a:t>työntekijöiden terveyden, turvallisuuden ja työkyvyn ylläpito ja edistäminen</a:t>
            </a:r>
          </a:p>
          <a:p>
            <a:r>
              <a:rPr lang="fi-FI" altLang="fi-FI" sz="2400" dirty="0">
                <a:ea typeface="ＭＳ Ｐゴシック" panose="020B0600070205080204" pitchFamily="34" charset="-128"/>
                <a:cs typeface="Times New Roman" panose="02020603050405020304" pitchFamily="18" charset="0"/>
              </a:rPr>
              <a:t>työtapaturmien ja ammattitautien ehkäisy</a:t>
            </a:r>
          </a:p>
          <a:p>
            <a:r>
              <a:rPr lang="fi-FI" altLang="fi-FI" sz="2400" dirty="0">
                <a:ea typeface="ＭＳ Ｐゴシック" panose="020B0600070205080204" pitchFamily="34" charset="-128"/>
                <a:cs typeface="Times New Roman" panose="02020603050405020304" pitchFamily="18" charset="0"/>
              </a:rPr>
              <a:t>henkisestä hyvinvoinnista ja työssä jaksamisesta huolehtiminen</a:t>
            </a:r>
          </a:p>
          <a:p>
            <a:r>
              <a:rPr lang="fi-FI" altLang="fi-FI" sz="2400" dirty="0">
                <a:ea typeface="ＭＳ Ｐゴシック" panose="020B0600070205080204" pitchFamily="34" charset="-128"/>
                <a:cs typeface="Times New Roman" panose="02020603050405020304" pitchFamily="18" charset="0"/>
              </a:rPr>
              <a:t>ergonomian ja työssä kuormittumisen huomioon ottaminen</a:t>
            </a:r>
          </a:p>
          <a:p>
            <a:pPr marL="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5788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altLang="fi-FI" dirty="0" smtClean="0">
                <a:ea typeface="ＭＳ Ｐゴシック" panose="020B0600070205080204" pitchFamily="34" charset="-128"/>
              </a:rPr>
              <a:t>Työturvallisuussäädökset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83096" y="1777679"/>
            <a:ext cx="8153400" cy="4387626"/>
          </a:xfrm>
        </p:spPr>
        <p:txBody>
          <a:bodyPr>
            <a:noAutofit/>
          </a:bodyPr>
          <a:lstStyle/>
          <a:p>
            <a:pPr marL="68580" indent="0">
              <a:lnSpc>
                <a:spcPct val="80000"/>
              </a:lnSpc>
              <a:buNone/>
              <a:defRPr/>
            </a:pPr>
            <a:r>
              <a:rPr lang="fi-FI" altLang="fi-FI" sz="2400" dirty="0" smtClean="0">
                <a:ea typeface="ＭＳ Ｐゴシック" panose="020B0600070205080204" pitchFamily="34" charset="-128"/>
              </a:rPr>
              <a:t>Joita </a:t>
            </a:r>
            <a:r>
              <a:rPr lang="fi-FI" altLang="fi-FI" sz="2400" dirty="0" smtClean="0">
                <a:ea typeface="ＭＳ Ｐゴシック" panose="020B0600070205080204" pitchFamily="34" charset="-128"/>
              </a:rPr>
              <a:t>viranomaiset </a:t>
            </a:r>
            <a:r>
              <a:rPr lang="fi-FI" altLang="fi-FI" sz="2400" dirty="0" smtClean="0">
                <a:ea typeface="ＭＳ Ｐゴシック" panose="020B0600070205080204" pitchFamily="34" charset="-128"/>
              </a:rPr>
              <a:t>valvovat</a:t>
            </a:r>
          </a:p>
          <a:p>
            <a:pPr marL="68580" indent="0">
              <a:lnSpc>
                <a:spcPct val="80000"/>
              </a:lnSpc>
              <a:buNone/>
              <a:defRPr/>
            </a:pPr>
            <a:endParaRPr lang="fi-FI" sz="2400" dirty="0" smtClean="0">
              <a:ea typeface="ＭＳ Ｐゴシック" charset="-128"/>
            </a:endParaRPr>
          </a:p>
          <a:p>
            <a:pPr indent="-274320">
              <a:lnSpc>
                <a:spcPct val="80000"/>
              </a:lnSpc>
              <a:defRPr/>
            </a:pPr>
            <a:r>
              <a:rPr lang="fi-FI" sz="2400" dirty="0" smtClean="0">
                <a:ea typeface="ＭＳ Ｐゴシック" charset="-128"/>
              </a:rPr>
              <a:t>Työturvallisuuslaki </a:t>
            </a:r>
            <a:r>
              <a:rPr lang="fi-FI" sz="2400" dirty="0">
                <a:ea typeface="ＭＳ Ｐゴシック" charset="-128"/>
              </a:rPr>
              <a:t>23.8.2002/738</a:t>
            </a:r>
          </a:p>
          <a:p>
            <a:pPr indent="-274320">
              <a:lnSpc>
                <a:spcPct val="80000"/>
              </a:lnSpc>
              <a:defRPr/>
            </a:pPr>
            <a:r>
              <a:rPr lang="fi-FI" sz="2400" dirty="0" smtClean="0">
                <a:ea typeface="ＭＳ Ｐゴシック" charset="-128"/>
              </a:rPr>
              <a:t>Työterveyshuoltolaki 1383/2001</a:t>
            </a:r>
          </a:p>
          <a:p>
            <a:pPr indent="-274320">
              <a:lnSpc>
                <a:spcPct val="80000"/>
              </a:lnSpc>
              <a:defRPr/>
            </a:pPr>
            <a:r>
              <a:rPr lang="fi-FI" sz="2400" dirty="0" smtClean="0">
                <a:ea typeface="ＭＳ Ｐゴシック" charset="-128"/>
              </a:rPr>
              <a:t>Laki nuorista työntekijöistä 998/1993</a:t>
            </a:r>
          </a:p>
          <a:p>
            <a:pPr marL="68580" indent="0">
              <a:lnSpc>
                <a:spcPct val="80000"/>
              </a:lnSpc>
              <a:buNone/>
              <a:defRPr/>
            </a:pPr>
            <a:endParaRPr lang="fi-FI" sz="2400" dirty="0" smtClean="0">
              <a:ea typeface="ＭＳ Ｐゴシック" charset="-128"/>
            </a:endParaRPr>
          </a:p>
          <a:p>
            <a:pPr marL="68580" indent="0">
              <a:lnSpc>
                <a:spcPct val="80000"/>
              </a:lnSpc>
              <a:buNone/>
              <a:defRPr/>
            </a:pPr>
            <a:endParaRPr lang="fi-FI" sz="2400" dirty="0" smtClean="0">
              <a:ea typeface="ＭＳ Ｐゴシック" charset="-128"/>
            </a:endParaRPr>
          </a:p>
          <a:p>
            <a:pPr indent="-274320">
              <a:lnSpc>
                <a:spcPct val="80000"/>
              </a:lnSpc>
              <a:defRPr/>
            </a:pPr>
            <a:r>
              <a:rPr lang="fi-FI" sz="2400" dirty="0" smtClean="0">
                <a:ea typeface="ＭＳ Ｐゴシック" charset="-128"/>
              </a:rPr>
              <a:t>Lähteitä</a:t>
            </a:r>
            <a:endParaRPr lang="fi-FI" sz="2400" dirty="0">
              <a:ea typeface="ＭＳ Ｐゴシック" charset="-128"/>
            </a:endParaRPr>
          </a:p>
          <a:p>
            <a:pPr lvl="1"/>
            <a:r>
              <a:rPr lang="fi-FI" altLang="fi-FI" sz="2400" dirty="0">
                <a:ea typeface="ＭＳ Ｐゴシック" panose="020B0600070205080204" pitchFamily="34" charset="-128"/>
              </a:rPr>
              <a:t>STM </a:t>
            </a:r>
            <a:r>
              <a:rPr lang="fi-FI" altLang="fi-FI" sz="2400" dirty="0" smtClean="0">
                <a:ea typeface="ＭＳ Ｐゴシック" panose="020B0600070205080204" pitchFamily="34" charset="-128"/>
              </a:rPr>
              <a:t>2010:2 </a:t>
            </a:r>
            <a:r>
              <a:rPr lang="fi-FI" altLang="fi-FI" sz="2400" dirty="0">
                <a:ea typeface="ＭＳ Ｐゴシック" panose="020B0600070205080204" pitchFamily="34" charset="-128"/>
              </a:rPr>
              <a:t>Työsuojelu </a:t>
            </a:r>
            <a:r>
              <a:rPr lang="fi-FI" altLang="fi-FI" sz="2400" dirty="0" smtClean="0">
                <a:ea typeface="ＭＳ Ｐゴシック" panose="020B0600070205080204" pitchFamily="34" charset="-128"/>
              </a:rPr>
              <a:t>Suomessa</a:t>
            </a:r>
          </a:p>
          <a:p>
            <a:pPr lvl="1"/>
            <a:r>
              <a:rPr lang="fi-FI" altLang="fi-FI" sz="2400" dirty="0" smtClean="0">
                <a:ea typeface="ＭＳ Ｐゴシック" panose="020B0600070205080204" pitchFamily="34" charset="-128"/>
              </a:rPr>
              <a:t>WWW</a:t>
            </a:r>
            <a:r>
              <a:rPr lang="fi-FI" altLang="fi-FI" sz="2400" dirty="0">
                <a:ea typeface="ＭＳ Ｐゴシック" panose="020B0600070205080204" pitchFamily="34" charset="-128"/>
              </a:rPr>
              <a:t>. Työsuojelu.fi</a:t>
            </a:r>
          </a:p>
          <a:p>
            <a:pPr lvl="1"/>
            <a:r>
              <a:rPr lang="fi-FI" altLang="fi-FI" sz="2400" dirty="0">
                <a:ea typeface="ＭＳ Ｐゴシック" panose="020B0600070205080204" pitchFamily="34" charset="-128"/>
              </a:rPr>
              <a:t>www.finlex.fi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TOPO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4737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err="1" smtClean="0"/>
              <a:t>STM:n</a:t>
            </a:r>
            <a:r>
              <a:rPr lang="fi-FI" dirty="0"/>
              <a:t/>
            </a:r>
            <a:br>
              <a:rPr lang="fi-FI" dirty="0"/>
            </a:br>
            <a:r>
              <a:rPr lang="fi-FI" dirty="0" smtClean="0"/>
              <a:t>työturvallisuusstrategian painoalueet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83096" y="2348880"/>
            <a:ext cx="8153400" cy="3600400"/>
          </a:xfrm>
        </p:spPr>
        <p:txBody>
          <a:bodyPr/>
          <a:lstStyle/>
          <a:p>
            <a:r>
              <a:rPr lang="fi-FI" sz="2800" dirty="0"/>
              <a:t>työ- ja toimintakyvyn ylläpito ja </a:t>
            </a:r>
            <a:r>
              <a:rPr lang="fi-FI" sz="2800" dirty="0" smtClean="0"/>
              <a:t>edistäminen</a:t>
            </a:r>
            <a:endParaRPr lang="fi-FI" sz="2800" dirty="0"/>
          </a:p>
          <a:p>
            <a:r>
              <a:rPr lang="fi-FI" sz="2800" dirty="0"/>
              <a:t>työtapaturmien ja ammattitautien </a:t>
            </a:r>
            <a:r>
              <a:rPr lang="fi-FI" sz="2800" dirty="0" smtClean="0"/>
              <a:t>ehkäisy</a:t>
            </a:r>
            <a:endParaRPr lang="fi-FI" sz="2800" dirty="0"/>
          </a:p>
          <a:p>
            <a:r>
              <a:rPr lang="fi-FI" sz="2800" dirty="0"/>
              <a:t>tuki- ja liikuntaelinsairauksien </a:t>
            </a:r>
            <a:r>
              <a:rPr lang="fi-FI" sz="2800" dirty="0" smtClean="0"/>
              <a:t>ehkäisy</a:t>
            </a:r>
            <a:endParaRPr lang="fi-FI" sz="2800" dirty="0"/>
          </a:p>
          <a:p>
            <a:r>
              <a:rPr lang="fi-FI" sz="2800" dirty="0"/>
              <a:t>henkinen hyvinvointi </a:t>
            </a:r>
            <a:r>
              <a:rPr lang="fi-FI" sz="2800" dirty="0" smtClean="0"/>
              <a:t>työssä</a:t>
            </a:r>
            <a:endParaRPr lang="fi-FI" sz="2800" dirty="0"/>
          </a:p>
          <a:p>
            <a:r>
              <a:rPr lang="fi-FI" sz="2800" dirty="0"/>
              <a:t>työssä jaksaminen </a:t>
            </a:r>
            <a:r>
              <a:rPr lang="fi-FI" sz="2800" dirty="0" smtClean="0"/>
              <a:t>ja</a:t>
            </a:r>
            <a:endParaRPr lang="fi-FI" sz="2800" dirty="0"/>
          </a:p>
          <a:p>
            <a:r>
              <a:rPr lang="fi-FI" sz="2800" dirty="0"/>
              <a:t>työn hallinta.</a:t>
            </a: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TOPO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62402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Työturvallisuuslaki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40000" y="1700809"/>
            <a:ext cx="8496496" cy="4248472"/>
          </a:xfrm>
        </p:spPr>
        <p:txBody>
          <a:bodyPr/>
          <a:lstStyle/>
          <a:p>
            <a:pPr indent="-274320">
              <a:lnSpc>
                <a:spcPct val="90000"/>
              </a:lnSpc>
              <a:defRPr/>
            </a:pPr>
            <a:r>
              <a:rPr lang="fi-FI" sz="2400" dirty="0">
                <a:ea typeface="ＭＳ Ｐゴシック" charset="-128"/>
              </a:rPr>
              <a:t>Työnantaja vastaa </a:t>
            </a:r>
            <a:r>
              <a:rPr lang="fi-FI" sz="2400" dirty="0" smtClean="0">
                <a:ea typeface="ＭＳ Ｐゴシック" charset="-128"/>
              </a:rPr>
              <a:t>työpaikan </a:t>
            </a:r>
            <a:r>
              <a:rPr lang="fi-FI" sz="2400" dirty="0">
                <a:ea typeface="ＭＳ Ｐゴシック" charset="-128"/>
              </a:rPr>
              <a:t>työsuojelusta.</a:t>
            </a:r>
          </a:p>
          <a:p>
            <a:pPr indent="-274320">
              <a:lnSpc>
                <a:spcPct val="90000"/>
              </a:lnSpc>
              <a:defRPr/>
            </a:pPr>
            <a:r>
              <a:rPr lang="fi-FI" sz="2400" dirty="0" smtClean="0">
                <a:ea typeface="ＭＳ Ｐゴシック" charset="-128"/>
              </a:rPr>
              <a:t>Työnantajan velvollisuus on taata </a:t>
            </a:r>
            <a:r>
              <a:rPr lang="fi-FI" sz="2400" dirty="0" smtClean="0">
                <a:ea typeface="ＭＳ Ｐゴシック" charset="-128"/>
              </a:rPr>
              <a:t>turvallinen työympäristö.</a:t>
            </a:r>
            <a:endParaRPr lang="fi-FI" sz="2400" dirty="0">
              <a:ea typeface="ＭＳ Ｐゴシック" charset="-128"/>
            </a:endParaRPr>
          </a:p>
          <a:p>
            <a:pPr indent="-274320">
              <a:lnSpc>
                <a:spcPct val="90000"/>
              </a:lnSpc>
              <a:defRPr/>
            </a:pPr>
            <a:r>
              <a:rPr lang="fi-FI" sz="2400" dirty="0">
                <a:ea typeface="ＭＳ Ｐゴシック" charset="-128"/>
              </a:rPr>
              <a:t>Työnantaja perehdyttää työntekijänsä työpaikan </a:t>
            </a:r>
            <a:r>
              <a:rPr lang="fi-FI" sz="2400" dirty="0" smtClean="0">
                <a:ea typeface="ＭＳ Ｐゴシック" charset="-128"/>
              </a:rPr>
              <a:t>pelisääntöihin, oikeisiin </a:t>
            </a:r>
            <a:r>
              <a:rPr lang="fi-FI" sz="2400" dirty="0">
                <a:ea typeface="ＭＳ Ｐゴシック" charset="-128"/>
              </a:rPr>
              <a:t>työmenetelmiin sekä turvallisuusmääräyksiin. </a:t>
            </a:r>
          </a:p>
          <a:p>
            <a:pPr indent="-274320">
              <a:lnSpc>
                <a:spcPct val="90000"/>
              </a:lnSpc>
              <a:defRPr/>
            </a:pPr>
            <a:r>
              <a:rPr lang="fi-FI" sz="2400" dirty="0" smtClean="0">
                <a:ea typeface="ＭＳ Ｐゴシック" charset="-128"/>
              </a:rPr>
              <a:t>Työntekijällä on velvollisuus tehdä työtä </a:t>
            </a:r>
            <a:r>
              <a:rPr lang="fi-FI" sz="2400" dirty="0" smtClean="0">
                <a:ea typeface="ＭＳ Ｐゴシック" charset="-128"/>
              </a:rPr>
              <a:t>määräyksiä </a:t>
            </a:r>
            <a:r>
              <a:rPr lang="fi-FI" sz="2400" dirty="0" smtClean="0">
                <a:ea typeface="ＭＳ Ｐゴシック" charset="-128"/>
              </a:rPr>
              <a:t>noudattaen, suojaimia ja asianmukaista vaatetusta käyttäen.</a:t>
            </a:r>
            <a:endParaRPr lang="fi-FI" sz="2400" dirty="0">
              <a:ea typeface="ＭＳ Ｐゴシック" charset="-128"/>
            </a:endParaRPr>
          </a:p>
          <a:p>
            <a:pPr indent="-274320">
              <a:lnSpc>
                <a:spcPct val="90000"/>
              </a:lnSpc>
              <a:defRPr/>
            </a:pPr>
            <a:r>
              <a:rPr lang="fi-FI" sz="2400" dirty="0">
                <a:ea typeface="ＭＳ Ｐゴシック" charset="-128"/>
              </a:rPr>
              <a:t>Työntekijän </a:t>
            </a:r>
            <a:r>
              <a:rPr lang="fi-FI" sz="2400" dirty="0" smtClean="0">
                <a:ea typeface="ＭＳ Ｐゴシック" charset="-128"/>
              </a:rPr>
              <a:t>on </a:t>
            </a:r>
            <a:r>
              <a:rPr lang="fi-FI" sz="2400" dirty="0">
                <a:ea typeface="ＭＳ Ｐゴシック" charset="-128"/>
              </a:rPr>
              <a:t>ilmoitettava havaitsemistaan puutteista esimiehelleen tai työsuojeluvaltuutetulle.</a:t>
            </a:r>
          </a:p>
          <a:p>
            <a:pPr indent="-274320">
              <a:lnSpc>
                <a:spcPct val="90000"/>
              </a:lnSpc>
              <a:defRPr/>
            </a:pP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TOPO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82808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800" dirty="0">
                <a:ea typeface="ＭＳ Ｐゴシック" charset="-128"/>
              </a:rPr>
              <a:t>Työsuojelun toimintaohjelma ja riskin arviointi</a:t>
            </a:r>
            <a:endParaRPr lang="fi-FI" sz="28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35064" y="1700808"/>
            <a:ext cx="8153400" cy="4171602"/>
          </a:xfrm>
        </p:spPr>
        <p:txBody>
          <a:bodyPr>
            <a:normAutofit/>
          </a:bodyPr>
          <a:lstStyle/>
          <a:p>
            <a:r>
              <a:rPr lang="fi-FI" altLang="fi-FI" sz="2400" dirty="0">
                <a:ea typeface="ＭＳ Ｐゴシック" panose="020B0600070205080204" pitchFamily="34" charset="-128"/>
              </a:rPr>
              <a:t>Työnantaja laatii työpaikalle työsuojelun toimintaohjelman</a:t>
            </a:r>
          </a:p>
          <a:p>
            <a:pPr lvl="1"/>
            <a:r>
              <a:rPr lang="fi-FI" altLang="fi-FI" sz="2400" dirty="0">
                <a:ea typeface="ＭＳ Ｐゴシック" panose="020B0600070205080204" pitchFamily="34" charset="-128"/>
              </a:rPr>
              <a:t>tiedot työpaikan vaaroista ja niiden välttämisestä</a:t>
            </a:r>
          </a:p>
          <a:p>
            <a:pPr lvl="1"/>
            <a:r>
              <a:rPr lang="fi-FI" altLang="fi-FI" sz="2400" dirty="0">
                <a:ea typeface="ＭＳ Ｐゴシック" panose="020B0600070205080204" pitchFamily="34" charset="-128"/>
              </a:rPr>
              <a:t>Työturvallisuuden organisointi ja vastuun jako sekä työkykyä ylläpitävä toiminta ja työntekijän ikääntymisen huomioiminen</a:t>
            </a:r>
          </a:p>
          <a:p>
            <a:r>
              <a:rPr lang="fi-FI" altLang="fi-FI" sz="2400" dirty="0">
                <a:ea typeface="ＭＳ Ｐゴシック" panose="020B0600070205080204" pitchFamily="34" charset="-128"/>
              </a:rPr>
              <a:t>Toimintaohjelma perustuu työpaikan riskien arviointiin. </a:t>
            </a:r>
          </a:p>
          <a:p>
            <a:pPr lvl="1"/>
            <a:r>
              <a:rPr lang="fi-FI" altLang="fi-FI" sz="2400" dirty="0">
                <a:ea typeface="ＭＳ Ｐゴシック" panose="020B0600070205080204" pitchFamily="34" charset="-128"/>
              </a:rPr>
              <a:t>riskit kartoitetaan, päätetään toimista niiden poistamiseksi tai hallitsemiseksi</a:t>
            </a:r>
          </a:p>
          <a:p>
            <a:pPr lvl="1"/>
            <a:r>
              <a:rPr lang="fi-FI" altLang="fi-FI" sz="2400" dirty="0">
                <a:ea typeface="ＭＳ Ｐゴシック" panose="020B0600070205080204" pitchFamily="34" charset="-128"/>
              </a:rPr>
              <a:t>helpottaa työnantajan toimia</a:t>
            </a:r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24.11.2015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TOPO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80415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mnia">
      <a:dk1>
        <a:sysClr val="windowText" lastClr="000000"/>
      </a:dk1>
      <a:lt1>
        <a:sysClr val="window" lastClr="FFFFFF"/>
      </a:lt1>
      <a:dk2>
        <a:srgbClr val="13487C"/>
      </a:dk2>
      <a:lt2>
        <a:srgbClr val="EEECE1"/>
      </a:lt2>
      <a:accent1>
        <a:srgbClr val="14BAFF"/>
      </a:accent1>
      <a:accent2>
        <a:srgbClr val="0357A2"/>
      </a:accent2>
      <a:accent3>
        <a:srgbClr val="0486D7"/>
      </a:accent3>
      <a:accent4>
        <a:srgbClr val="722EA5"/>
      </a:accent4>
      <a:accent5>
        <a:srgbClr val="71AD3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579</Words>
  <Application>Microsoft Office PowerPoint</Application>
  <PresentationFormat>Näytössä katseltava diaesitys (4:3)</PresentationFormat>
  <Paragraphs>147</Paragraphs>
  <Slides>18</Slides>
  <Notes>1</Notes>
  <HiddenSlides>0</HiddenSlides>
  <MMClips>0</MMClips>
  <ScaleCrop>false</ScaleCrop>
  <HeadingPairs>
    <vt:vector size="6" baseType="variant">
      <vt:variant>
        <vt:lpstr>Käytetyt fontit</vt:lpstr>
      </vt:variant>
      <vt:variant>
        <vt:i4>5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18</vt:i4>
      </vt:variant>
    </vt:vector>
  </HeadingPairs>
  <TitlesOfParts>
    <vt:vector size="24" baseType="lpstr">
      <vt:lpstr>ＭＳ Ｐゴシック</vt:lpstr>
      <vt:lpstr>Arial</vt:lpstr>
      <vt:lpstr>Calibri</vt:lpstr>
      <vt:lpstr>Times New Roman</vt:lpstr>
      <vt:lpstr>Wingdings</vt:lpstr>
      <vt:lpstr>Office-teema</vt:lpstr>
      <vt:lpstr>Työturvallisuus</vt:lpstr>
      <vt:lpstr>Työtapaturmat</vt:lpstr>
      <vt:lpstr>Palkansaajien korvatuista työpaikkatapaturmista aiheutui:</vt:lpstr>
      <vt:lpstr> </vt:lpstr>
      <vt:lpstr>Työsuojelun tehtävät</vt:lpstr>
      <vt:lpstr>Työturvallisuussäädökset</vt:lpstr>
      <vt:lpstr>STM:n työturvallisuusstrategian painoalueet</vt:lpstr>
      <vt:lpstr>Työturvallisuuslaki</vt:lpstr>
      <vt:lpstr>Työsuojelun toimintaohjelma ja riskin arviointi</vt:lpstr>
      <vt:lpstr>Laki nuorista työntekijöistä</vt:lpstr>
      <vt:lpstr>Erityisen haitallisia töitä ovat esimerkiksi:</vt:lpstr>
      <vt:lpstr>Alle 18 vuotias oppija työpaikalla</vt:lpstr>
      <vt:lpstr>Opiskelijoiden vakuutusturva</vt:lpstr>
      <vt:lpstr>Perehdyttäminen</vt:lpstr>
      <vt:lpstr>Työterveyshuollon toteutusmuotoja</vt:lpstr>
      <vt:lpstr>PowerPoint-esitys</vt:lpstr>
      <vt:lpstr>Epäasiallinen kohtelu</vt:lpstr>
      <vt:lpstr>Työturvallisuuskorttikoulutus</vt:lpstr>
    </vt:vector>
  </TitlesOfParts>
  <Company>Omnia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vlyyra</dc:creator>
  <cp:lastModifiedBy>Eeva-Liisa Puska</cp:lastModifiedBy>
  <cp:revision>59</cp:revision>
  <dcterms:created xsi:type="dcterms:W3CDTF">2012-02-09T08:56:33Z</dcterms:created>
  <dcterms:modified xsi:type="dcterms:W3CDTF">2015-11-24T13:10:46Z</dcterms:modified>
</cp:coreProperties>
</file>